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9" r:id="rId2"/>
    <p:sldId id="257" r:id="rId3"/>
    <p:sldId id="273" r:id="rId4"/>
    <p:sldId id="278" r:id="rId5"/>
    <p:sldId id="258" r:id="rId6"/>
    <p:sldId id="280" r:id="rId7"/>
    <p:sldId id="266" r:id="rId8"/>
    <p:sldId id="281" r:id="rId9"/>
    <p:sldId id="267" r:id="rId10"/>
    <p:sldId id="282" r:id="rId11"/>
    <p:sldId id="269" r:id="rId12"/>
    <p:sldId id="283" r:id="rId13"/>
    <p:sldId id="271" r:id="rId14"/>
    <p:sldId id="272" r:id="rId15"/>
    <p:sldId id="284" r:id="rId16"/>
    <p:sldId id="285" r:id="rId17"/>
    <p:sldId id="287" r:id="rId18"/>
    <p:sldId id="288" r:id="rId19"/>
    <p:sldId id="291" r:id="rId20"/>
    <p:sldId id="293" r:id="rId21"/>
    <p:sldId id="292" r:id="rId22"/>
    <p:sldId id="274" r:id="rId23"/>
    <p:sldId id="286" r:id="rId24"/>
    <p:sldId id="289" r:id="rId25"/>
    <p:sldId id="290" r:id="rId26"/>
    <p:sldId id="294"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24" autoAdjust="0"/>
    <p:restoredTop sz="94626" autoAdjust="0"/>
  </p:normalViewPr>
  <p:slideViewPr>
    <p:cSldViewPr>
      <p:cViewPr varScale="1">
        <p:scale>
          <a:sx n="121" d="100"/>
          <a:sy n="121" d="100"/>
        </p:scale>
        <p:origin x="1144"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F0B456-D286-4F36-9A74-6AECBA14E845}" type="datetimeFigureOut">
              <a:rPr lang="it-IT" smtClean="0"/>
              <a:pPr/>
              <a:t>29/04/21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DD71-C957-4DED-A2EB-923F3AA981A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I pescatori vivevano tutto l’anno con le</a:t>
            </a:r>
            <a:r>
              <a:rPr lang="it-IT" baseline="0" dirty="0"/>
              <a:t> loro famiglie in queste tipiche case lagunari costruite su isolotti.</a:t>
            </a:r>
            <a:endParaRPr lang="it-IT" dirty="0"/>
          </a:p>
        </p:txBody>
      </p:sp>
      <p:sp>
        <p:nvSpPr>
          <p:cNvPr id="4" name="Segnaposto numero diapositiva 3"/>
          <p:cNvSpPr>
            <a:spLocks noGrp="1"/>
          </p:cNvSpPr>
          <p:nvPr>
            <p:ph type="sldNum" sz="quarter" idx="10"/>
          </p:nvPr>
        </p:nvSpPr>
        <p:spPr/>
        <p:txBody>
          <a:bodyPr/>
          <a:lstStyle/>
          <a:p>
            <a:fld id="{0EF0DD71-C957-4DED-A2EB-923F3AA981AA}" type="slidenum">
              <a:rPr lang="it-IT" smtClean="0"/>
              <a:pPr/>
              <a:t>2</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Pentola ,</a:t>
            </a:r>
            <a:r>
              <a:rPr lang="it-IT" baseline="0" dirty="0"/>
              <a:t> in ghisa, </a:t>
            </a:r>
            <a:r>
              <a:rPr lang="it-IT" dirty="0"/>
              <a:t>per cucinare il Boreto.</a:t>
            </a:r>
          </a:p>
        </p:txBody>
      </p:sp>
      <p:sp>
        <p:nvSpPr>
          <p:cNvPr id="4" name="Segnaposto numero diapositiva 3"/>
          <p:cNvSpPr>
            <a:spLocks noGrp="1"/>
          </p:cNvSpPr>
          <p:nvPr>
            <p:ph type="sldNum" sz="quarter" idx="10"/>
          </p:nvPr>
        </p:nvSpPr>
        <p:spPr/>
        <p:txBody>
          <a:bodyPr/>
          <a:lstStyle/>
          <a:p>
            <a:fld id="{0EF0DD71-C957-4DED-A2EB-923F3AA981AA}" type="slidenum">
              <a:rPr lang="it-IT" smtClean="0"/>
              <a:pPr/>
              <a:t>3</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Pentola</a:t>
            </a:r>
            <a:r>
              <a:rPr lang="it-IT" baseline="0" dirty="0"/>
              <a:t> p</a:t>
            </a:r>
            <a:r>
              <a:rPr lang="it-IT" dirty="0"/>
              <a:t>er cucinare la polenta</a:t>
            </a:r>
          </a:p>
        </p:txBody>
      </p:sp>
      <p:sp>
        <p:nvSpPr>
          <p:cNvPr id="4" name="Segnaposto numero diapositiva 3"/>
          <p:cNvSpPr>
            <a:spLocks noGrp="1"/>
          </p:cNvSpPr>
          <p:nvPr>
            <p:ph type="sldNum" sz="quarter" idx="10"/>
          </p:nvPr>
        </p:nvSpPr>
        <p:spPr/>
        <p:txBody>
          <a:bodyPr/>
          <a:lstStyle/>
          <a:p>
            <a:fld id="{0EF0DD71-C957-4DED-A2EB-923F3AA981AA}" type="slidenum">
              <a:rPr lang="it-IT" smtClean="0"/>
              <a:pPr/>
              <a:t>4</a:t>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EF0DD71-C957-4DED-A2EB-923F3AA981AA}" type="slidenum">
              <a:rPr lang="it-IT" smtClean="0"/>
              <a:pPr/>
              <a:t>15</a:t>
            </a:fld>
            <a:endParaRPr lang="it-IT"/>
          </a:p>
        </p:txBody>
      </p:sp>
    </p:spTree>
    <p:extLst>
      <p:ext uri="{BB962C8B-B14F-4D97-AF65-F5344CB8AC3E}">
        <p14:creationId xmlns:p14="http://schemas.microsoft.com/office/powerpoint/2010/main" val="411233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B74D5DE-4575-4D7B-8E82-39781260F3FC}" type="datetimeFigureOut">
              <a:rPr lang="it-IT" smtClean="0"/>
              <a:pPr/>
              <a:t>29/04/21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E5260-5707-49B2-92CC-3FC1FD4A1C73}" type="slidenum">
              <a:rPr lang="it-IT" smtClean="0"/>
              <a:pPr/>
              <a:t>‹N›</a:t>
            </a:fld>
            <a:endParaRPr lang="it-IT"/>
          </a:p>
        </p:txBody>
      </p:sp>
    </p:spTree>
    <p:extLst>
      <p:ext uri="{BB962C8B-B14F-4D97-AF65-F5344CB8AC3E}">
        <p14:creationId xmlns:p14="http://schemas.microsoft.com/office/powerpoint/2010/main" val="66181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B74D5DE-4575-4D7B-8E82-39781260F3FC}" type="datetimeFigureOut">
              <a:rPr lang="it-IT" smtClean="0"/>
              <a:pPr/>
              <a:t>29/04/21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E5260-5707-49B2-92CC-3FC1FD4A1C73}" type="slidenum">
              <a:rPr lang="it-IT" smtClean="0"/>
              <a:pPr/>
              <a:t>‹N›</a:t>
            </a:fld>
            <a:endParaRPr lang="it-IT"/>
          </a:p>
        </p:txBody>
      </p:sp>
    </p:spTree>
    <p:extLst>
      <p:ext uri="{BB962C8B-B14F-4D97-AF65-F5344CB8AC3E}">
        <p14:creationId xmlns:p14="http://schemas.microsoft.com/office/powerpoint/2010/main" val="78098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B74D5DE-4575-4D7B-8E82-39781260F3FC}" type="datetimeFigureOut">
              <a:rPr lang="it-IT" smtClean="0"/>
              <a:pPr/>
              <a:t>29/04/21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E5260-5707-49B2-92CC-3FC1FD4A1C73}" type="slidenum">
              <a:rPr lang="it-IT" smtClean="0"/>
              <a:pPr/>
              <a:t>‹N›</a:t>
            </a:fld>
            <a:endParaRPr lang="it-IT"/>
          </a:p>
        </p:txBody>
      </p:sp>
    </p:spTree>
    <p:extLst>
      <p:ext uri="{BB962C8B-B14F-4D97-AF65-F5344CB8AC3E}">
        <p14:creationId xmlns:p14="http://schemas.microsoft.com/office/powerpoint/2010/main" val="332990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B74D5DE-4575-4D7B-8E82-39781260F3FC}" type="datetimeFigureOut">
              <a:rPr lang="it-IT" smtClean="0"/>
              <a:pPr/>
              <a:t>29/04/21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E5260-5707-49B2-92CC-3FC1FD4A1C73}" type="slidenum">
              <a:rPr lang="it-IT" smtClean="0"/>
              <a:pPr/>
              <a:t>‹N›</a:t>
            </a:fld>
            <a:endParaRPr lang="it-IT"/>
          </a:p>
        </p:txBody>
      </p:sp>
    </p:spTree>
    <p:extLst>
      <p:ext uri="{BB962C8B-B14F-4D97-AF65-F5344CB8AC3E}">
        <p14:creationId xmlns:p14="http://schemas.microsoft.com/office/powerpoint/2010/main" val="402072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B74D5DE-4575-4D7B-8E82-39781260F3FC}" type="datetimeFigureOut">
              <a:rPr lang="it-IT" smtClean="0"/>
              <a:pPr/>
              <a:t>29/04/21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E5260-5707-49B2-92CC-3FC1FD4A1C73}" type="slidenum">
              <a:rPr lang="it-IT" smtClean="0"/>
              <a:pPr/>
              <a:t>‹N›</a:t>
            </a:fld>
            <a:endParaRPr lang="it-IT"/>
          </a:p>
        </p:txBody>
      </p:sp>
    </p:spTree>
    <p:extLst>
      <p:ext uri="{BB962C8B-B14F-4D97-AF65-F5344CB8AC3E}">
        <p14:creationId xmlns:p14="http://schemas.microsoft.com/office/powerpoint/2010/main" val="241229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B74D5DE-4575-4D7B-8E82-39781260F3FC}" type="datetimeFigureOut">
              <a:rPr lang="it-IT" smtClean="0"/>
              <a:pPr/>
              <a:t>29/04/21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E5260-5707-49B2-92CC-3FC1FD4A1C73}" type="slidenum">
              <a:rPr lang="it-IT" smtClean="0"/>
              <a:pPr/>
              <a:t>‹N›</a:t>
            </a:fld>
            <a:endParaRPr lang="it-IT"/>
          </a:p>
        </p:txBody>
      </p:sp>
    </p:spTree>
    <p:extLst>
      <p:ext uri="{BB962C8B-B14F-4D97-AF65-F5344CB8AC3E}">
        <p14:creationId xmlns:p14="http://schemas.microsoft.com/office/powerpoint/2010/main" val="111005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B74D5DE-4575-4D7B-8E82-39781260F3FC}" type="datetimeFigureOut">
              <a:rPr lang="it-IT" smtClean="0"/>
              <a:pPr/>
              <a:t>29/04/21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9E5260-5707-49B2-92CC-3FC1FD4A1C73}" type="slidenum">
              <a:rPr lang="it-IT" smtClean="0"/>
              <a:pPr/>
              <a:t>‹N›</a:t>
            </a:fld>
            <a:endParaRPr lang="it-IT"/>
          </a:p>
        </p:txBody>
      </p:sp>
    </p:spTree>
    <p:extLst>
      <p:ext uri="{BB962C8B-B14F-4D97-AF65-F5344CB8AC3E}">
        <p14:creationId xmlns:p14="http://schemas.microsoft.com/office/powerpoint/2010/main" val="302973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B74D5DE-4575-4D7B-8E82-39781260F3FC}" type="datetimeFigureOut">
              <a:rPr lang="it-IT" smtClean="0"/>
              <a:pPr/>
              <a:t>29/04/21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9E5260-5707-49B2-92CC-3FC1FD4A1C73}" type="slidenum">
              <a:rPr lang="it-IT" smtClean="0"/>
              <a:pPr/>
              <a:t>‹N›</a:t>
            </a:fld>
            <a:endParaRPr lang="it-IT"/>
          </a:p>
        </p:txBody>
      </p:sp>
    </p:spTree>
    <p:extLst>
      <p:ext uri="{BB962C8B-B14F-4D97-AF65-F5344CB8AC3E}">
        <p14:creationId xmlns:p14="http://schemas.microsoft.com/office/powerpoint/2010/main" val="266574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B74D5DE-4575-4D7B-8E82-39781260F3FC}" type="datetimeFigureOut">
              <a:rPr lang="it-IT" smtClean="0"/>
              <a:pPr/>
              <a:t>29/04/21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9E5260-5707-49B2-92CC-3FC1FD4A1C73}" type="slidenum">
              <a:rPr lang="it-IT" smtClean="0"/>
              <a:pPr/>
              <a:t>‹N›</a:t>
            </a:fld>
            <a:endParaRPr lang="it-IT"/>
          </a:p>
        </p:txBody>
      </p:sp>
    </p:spTree>
    <p:extLst>
      <p:ext uri="{BB962C8B-B14F-4D97-AF65-F5344CB8AC3E}">
        <p14:creationId xmlns:p14="http://schemas.microsoft.com/office/powerpoint/2010/main" val="76886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B74D5DE-4575-4D7B-8E82-39781260F3FC}" type="datetimeFigureOut">
              <a:rPr lang="it-IT" smtClean="0"/>
              <a:pPr/>
              <a:t>29/04/21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E5260-5707-49B2-92CC-3FC1FD4A1C73}" type="slidenum">
              <a:rPr lang="it-IT" smtClean="0"/>
              <a:pPr/>
              <a:t>‹N›</a:t>
            </a:fld>
            <a:endParaRPr lang="it-IT"/>
          </a:p>
        </p:txBody>
      </p:sp>
    </p:spTree>
    <p:extLst>
      <p:ext uri="{BB962C8B-B14F-4D97-AF65-F5344CB8AC3E}">
        <p14:creationId xmlns:p14="http://schemas.microsoft.com/office/powerpoint/2010/main" val="93526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B74D5DE-4575-4D7B-8E82-39781260F3FC}" type="datetimeFigureOut">
              <a:rPr lang="it-IT" smtClean="0"/>
              <a:pPr/>
              <a:t>29/04/21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E5260-5707-49B2-92CC-3FC1FD4A1C73}" type="slidenum">
              <a:rPr lang="it-IT" smtClean="0"/>
              <a:pPr/>
              <a:t>‹N›</a:t>
            </a:fld>
            <a:endParaRPr lang="it-IT"/>
          </a:p>
        </p:txBody>
      </p:sp>
    </p:spTree>
    <p:extLst>
      <p:ext uri="{BB962C8B-B14F-4D97-AF65-F5344CB8AC3E}">
        <p14:creationId xmlns:p14="http://schemas.microsoft.com/office/powerpoint/2010/main" val="9418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4D5DE-4575-4D7B-8E82-39781260F3FC}" type="datetimeFigureOut">
              <a:rPr lang="it-IT" smtClean="0"/>
              <a:pPr/>
              <a:t>29/04/21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E5260-5707-49B2-92CC-3FC1FD4A1C73}" type="slidenum">
              <a:rPr lang="it-IT" smtClean="0"/>
              <a:pPr/>
              <a:t>‹N›</a:t>
            </a:fld>
            <a:endParaRPr lang="it-IT"/>
          </a:p>
        </p:txBody>
      </p:sp>
    </p:spTree>
    <p:extLst>
      <p:ext uri="{BB962C8B-B14F-4D97-AF65-F5344CB8AC3E}">
        <p14:creationId xmlns:p14="http://schemas.microsoft.com/office/powerpoint/2010/main" val="3198263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a:bodyPr>
          <a:lstStyle/>
          <a:p>
            <a:r>
              <a:rPr lang="en-US" sz="2400" b="1" dirty="0"/>
              <a:t>Uno </a:t>
            </a:r>
            <a:r>
              <a:rPr lang="en-US" sz="2400" b="1" dirty="0" err="1"/>
              <a:t>dei</a:t>
            </a:r>
            <a:r>
              <a:rPr lang="en-US" sz="2400" b="1" dirty="0"/>
              <a:t> </a:t>
            </a:r>
            <a:r>
              <a:rPr lang="en-US" sz="2400" b="1" dirty="0" err="1"/>
              <a:t>piaceri</a:t>
            </a:r>
            <a:r>
              <a:rPr lang="en-US" sz="2400" b="1" dirty="0"/>
              <a:t> </a:t>
            </a:r>
            <a:r>
              <a:rPr lang="en-US" sz="2400" b="1" dirty="0" err="1"/>
              <a:t>della</a:t>
            </a:r>
            <a:r>
              <a:rPr lang="en-US" sz="2400" b="1" dirty="0"/>
              <a:t> vita </a:t>
            </a:r>
            <a:r>
              <a:rPr lang="en-US" sz="2400" b="1" dirty="0">
                <a:solidFill>
                  <a:schemeClr val="tx2"/>
                </a:solidFill>
              </a:rPr>
              <a:t>- One of the pleasures of life</a:t>
            </a:r>
            <a:endParaRPr lang="it-IT" sz="2400" b="1" dirty="0">
              <a:solidFill>
                <a:schemeClr val="tx2"/>
              </a:solidFill>
            </a:endParaRPr>
          </a:p>
        </p:txBody>
      </p:sp>
      <p:sp>
        <p:nvSpPr>
          <p:cNvPr id="3" name="Segnaposto contenuto 2"/>
          <p:cNvSpPr>
            <a:spLocks noGrp="1"/>
          </p:cNvSpPr>
          <p:nvPr>
            <p:ph idx="1"/>
          </p:nvPr>
        </p:nvSpPr>
        <p:spPr>
          <a:xfrm>
            <a:off x="457200" y="1052736"/>
            <a:ext cx="8229600" cy="5073427"/>
          </a:xfrm>
        </p:spPr>
        <p:txBody>
          <a:bodyPr>
            <a:normAutofit/>
          </a:bodyPr>
          <a:lstStyle/>
          <a:p>
            <a:pPr algn="ctr">
              <a:buNone/>
            </a:pPr>
            <a:r>
              <a:rPr lang="it-IT" sz="8000" b="1" dirty="0">
                <a:latin typeface="Brush Script MT" pitchFamily="66" charset="0"/>
                <a:ea typeface="Arial Unicode MS" pitchFamily="34" charset="-128"/>
                <a:cs typeface="Arial Unicode MS" pitchFamily="34" charset="-128"/>
              </a:rPr>
              <a:t>Il Boreto a la </a:t>
            </a:r>
            <a:r>
              <a:rPr lang="it-IT" sz="8000" b="1" dirty="0" err="1">
                <a:latin typeface="Brush Script MT" pitchFamily="66" charset="0"/>
                <a:ea typeface="Arial Unicode MS" pitchFamily="34" charset="-128"/>
                <a:cs typeface="Arial Unicode MS" pitchFamily="34" charset="-128"/>
              </a:rPr>
              <a:t>Graisana</a:t>
            </a:r>
            <a:endParaRPr lang="it-IT" sz="8000" b="1" dirty="0">
              <a:latin typeface="Brush Script MT" pitchFamily="66" charset="0"/>
              <a:ea typeface="Arial Unicode MS" pitchFamily="34" charset="-128"/>
              <a:cs typeface="Arial Unicode MS" pitchFamily="34" charset="-128"/>
            </a:endParaRPr>
          </a:p>
          <a:p>
            <a:pPr algn="ctr">
              <a:buNone/>
            </a:pPr>
            <a:endParaRPr lang="it-IT" sz="5400" b="1" dirty="0">
              <a:latin typeface="Brush Script MT" pitchFamily="66" charset="0"/>
            </a:endParaRPr>
          </a:p>
          <a:p>
            <a:pPr algn="ctr">
              <a:buNone/>
            </a:pPr>
            <a:r>
              <a:rPr lang="it-IT" sz="5400" b="1" dirty="0">
                <a:latin typeface="Brush Script MT" pitchFamily="66" charset="0"/>
              </a:rPr>
              <a:t>La storia di Grado in un piatto</a:t>
            </a:r>
            <a:endParaRPr lang="it-IT" sz="5400" b="1" dirty="0">
              <a:solidFill>
                <a:schemeClr val="tx2"/>
              </a:solidFill>
              <a:latin typeface="Brush Script MT" pitchFamily="66" charset="0"/>
              <a:ea typeface="Arial Unicode MS" pitchFamily="34" charset="-128"/>
              <a:cs typeface="Arial Unicode MS" pitchFamily="34" charset="-128"/>
            </a:endParaRPr>
          </a:p>
          <a:p>
            <a:pPr algn="ctr">
              <a:buNone/>
            </a:pPr>
            <a:r>
              <a:rPr lang="it-IT" sz="4800" b="1" dirty="0">
                <a:solidFill>
                  <a:schemeClr val="tx2"/>
                </a:solidFill>
                <a:latin typeface="Brush Script MT" pitchFamily="66" charset="0"/>
                <a:ea typeface="Arial Unicode MS" pitchFamily="34" charset="-128"/>
                <a:cs typeface="Arial Unicode MS" pitchFamily="34" charset="-128"/>
              </a:rPr>
              <a:t>The </a:t>
            </a:r>
            <a:r>
              <a:rPr lang="it-IT" sz="4800" b="1" dirty="0" err="1">
                <a:solidFill>
                  <a:schemeClr val="tx2"/>
                </a:solidFill>
                <a:latin typeface="Brush Script MT" pitchFamily="66" charset="0"/>
                <a:ea typeface="Arial Unicode MS" pitchFamily="34" charset="-128"/>
                <a:cs typeface="Arial Unicode MS" pitchFamily="34" charset="-128"/>
              </a:rPr>
              <a:t>history</a:t>
            </a:r>
            <a:r>
              <a:rPr lang="it-IT" sz="4800" b="1" dirty="0">
                <a:solidFill>
                  <a:schemeClr val="tx2"/>
                </a:solidFill>
                <a:latin typeface="Brush Script MT" pitchFamily="66" charset="0"/>
                <a:ea typeface="Arial Unicode MS" pitchFamily="34" charset="-128"/>
                <a:cs typeface="Arial Unicode MS" pitchFamily="34" charset="-128"/>
              </a:rPr>
              <a:t>  of GRADO in a </a:t>
            </a:r>
            <a:r>
              <a:rPr lang="it-IT" sz="4800" b="1" dirty="0" err="1">
                <a:solidFill>
                  <a:schemeClr val="tx2"/>
                </a:solidFill>
                <a:latin typeface="Brush Script MT" pitchFamily="66" charset="0"/>
                <a:ea typeface="Arial Unicode MS" pitchFamily="34" charset="-128"/>
                <a:cs typeface="Arial Unicode MS" pitchFamily="34" charset="-128"/>
              </a:rPr>
              <a:t>plate</a:t>
            </a:r>
            <a:r>
              <a:rPr lang="it-IT" sz="6000" b="1" dirty="0">
                <a:solidFill>
                  <a:schemeClr val="tx2"/>
                </a:solidFill>
                <a:latin typeface="Brush Script MT" pitchFamily="66" charset="0"/>
                <a:ea typeface="Arial Unicode MS" pitchFamily="34" charset="-128"/>
                <a:cs typeface="Arial Unicode MS" pitchFamily="34" charset="-128"/>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err="1">
                <a:solidFill>
                  <a:schemeClr val="tx2"/>
                </a:solidFill>
              </a:rPr>
              <a:t>Boreto</a:t>
            </a:r>
            <a:r>
              <a:rPr lang="it-IT" sz="5400" b="1" dirty="0">
                <a:solidFill>
                  <a:schemeClr val="tx2"/>
                </a:solidFill>
              </a:rPr>
              <a:t> - 1</a:t>
            </a:r>
          </a:p>
        </p:txBody>
      </p:sp>
      <p:sp>
        <p:nvSpPr>
          <p:cNvPr id="3" name="Segnaposto contenuto 2"/>
          <p:cNvSpPr>
            <a:spLocks noGrp="1"/>
          </p:cNvSpPr>
          <p:nvPr>
            <p:ph idx="1"/>
          </p:nvPr>
        </p:nvSpPr>
        <p:spPr/>
        <p:txBody>
          <a:bodyPr/>
          <a:lstStyle/>
          <a:p>
            <a:pPr marL="0" indent="0">
              <a:buNone/>
            </a:pPr>
            <a:r>
              <a:rPr lang="en-US" b="1" dirty="0" err="1">
                <a:solidFill>
                  <a:schemeClr val="tx2"/>
                </a:solidFill>
              </a:rPr>
              <a:t>Boreto</a:t>
            </a:r>
            <a:r>
              <a:rPr lang="en-US" b="1" dirty="0">
                <a:solidFill>
                  <a:schemeClr val="tx2"/>
                </a:solidFill>
              </a:rPr>
              <a:t>, a tasty fish soup, can be prepared with a single quality of fish or more qualities, combined with white polenta. </a:t>
            </a:r>
          </a:p>
          <a:p>
            <a:pPr marL="0" indent="0">
              <a:buNone/>
            </a:pPr>
            <a:r>
              <a:rPr lang="en-US" b="1" dirty="0">
                <a:solidFill>
                  <a:schemeClr val="tx2"/>
                </a:solidFill>
              </a:rPr>
              <a:t>The </a:t>
            </a:r>
            <a:r>
              <a:rPr lang="en-US" b="1" dirty="0" err="1">
                <a:solidFill>
                  <a:schemeClr val="tx2"/>
                </a:solidFill>
              </a:rPr>
              <a:t>boreto</a:t>
            </a:r>
            <a:r>
              <a:rPr lang="en-US" b="1" dirty="0">
                <a:solidFill>
                  <a:schemeClr val="tx2"/>
                </a:solidFill>
              </a:rPr>
              <a:t> a la </a:t>
            </a:r>
            <a:r>
              <a:rPr lang="en-US" b="1" dirty="0" err="1">
                <a:solidFill>
                  <a:schemeClr val="tx2"/>
                </a:solidFill>
              </a:rPr>
              <a:t>graisana</a:t>
            </a:r>
            <a:r>
              <a:rPr lang="en-US" b="1" dirty="0">
                <a:solidFill>
                  <a:schemeClr val="tx2"/>
                </a:solidFill>
              </a:rPr>
              <a:t> certainly dates back to before the discovery of America because its preparation takes place without the tomato.</a:t>
            </a:r>
            <a:endParaRPr lang="it-IT"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err="1"/>
              <a:t>Boreto</a:t>
            </a:r>
            <a:r>
              <a:rPr lang="it-IT" sz="5400" b="1" dirty="0"/>
              <a:t> - 2</a:t>
            </a:r>
          </a:p>
        </p:txBody>
      </p:sp>
      <p:sp>
        <p:nvSpPr>
          <p:cNvPr id="3" name="Segnaposto contenuto 2"/>
          <p:cNvSpPr>
            <a:spLocks noGrp="1"/>
          </p:cNvSpPr>
          <p:nvPr>
            <p:ph idx="1"/>
          </p:nvPr>
        </p:nvSpPr>
        <p:spPr/>
        <p:txBody>
          <a:bodyPr>
            <a:normAutofit/>
          </a:bodyPr>
          <a:lstStyle/>
          <a:p>
            <a:pPr marL="0" indent="0">
              <a:buNone/>
            </a:pPr>
            <a:r>
              <a:rPr lang="it-IT" sz="2800" b="1" dirty="0"/>
              <a:t>Questa pietanza veniva consumata con la polenta bianca di più facile reperibilità e di poco costo. Per quanto riguarda l’abbinamento con il vino, prevale un orientamento per un vino rosso giovane.</a:t>
            </a:r>
          </a:p>
          <a:p>
            <a:pPr marL="0" indent="0">
              <a:buNone/>
            </a:pPr>
            <a:r>
              <a:rPr lang="it-IT" sz="2800" b="1" dirty="0"/>
              <a:t>L’unico vino bianco ammesso è il Kerner; ottimo quello dei frati dell’Abbazia di NOVACELLA.</a:t>
            </a:r>
          </a:p>
        </p:txBody>
      </p:sp>
    </p:spTree>
    <p:extLst>
      <p:ext uri="{BB962C8B-B14F-4D97-AF65-F5344CB8AC3E}">
        <p14:creationId xmlns:p14="http://schemas.microsoft.com/office/powerpoint/2010/main" val="395629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err="1">
                <a:solidFill>
                  <a:schemeClr val="tx2"/>
                </a:solidFill>
              </a:rPr>
              <a:t>Boreto</a:t>
            </a:r>
            <a:r>
              <a:rPr lang="it-IT" sz="5400" b="1" dirty="0">
                <a:solidFill>
                  <a:schemeClr val="tx2"/>
                </a:solidFill>
              </a:rPr>
              <a:t> - 2</a:t>
            </a:r>
          </a:p>
        </p:txBody>
      </p:sp>
      <p:sp>
        <p:nvSpPr>
          <p:cNvPr id="3" name="Segnaposto contenuto 2"/>
          <p:cNvSpPr>
            <a:spLocks noGrp="1"/>
          </p:cNvSpPr>
          <p:nvPr>
            <p:ph idx="1"/>
          </p:nvPr>
        </p:nvSpPr>
        <p:spPr/>
        <p:txBody>
          <a:bodyPr/>
          <a:lstStyle/>
          <a:p>
            <a:r>
              <a:rPr lang="en-US" b="1" dirty="0">
                <a:solidFill>
                  <a:schemeClr val="tx2"/>
                </a:solidFill>
              </a:rPr>
              <a:t>This dish was eaten with white polenta which was easier to find and cheap. </a:t>
            </a:r>
          </a:p>
          <a:p>
            <a:r>
              <a:rPr lang="en-US" b="1" dirty="0">
                <a:solidFill>
                  <a:schemeClr val="tx2"/>
                </a:solidFill>
              </a:rPr>
              <a:t>As for the pairing with wine, an orientation for a young red wine prevails. </a:t>
            </a:r>
          </a:p>
          <a:p>
            <a:r>
              <a:rPr lang="en-US" b="1" dirty="0">
                <a:solidFill>
                  <a:schemeClr val="tx2"/>
                </a:solidFill>
              </a:rPr>
              <a:t>The only white wine allowed is Kerner, excellent that of the friars of the Abbey of NOVACELLA</a:t>
            </a:r>
            <a:r>
              <a:rPr lang="en-US" dirty="0">
                <a:solidFill>
                  <a:schemeClr val="tx2"/>
                </a:solidFill>
              </a:rPr>
              <a:t>.</a:t>
            </a:r>
            <a:endParaRPr lang="it-IT"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Una delle ricette per il </a:t>
            </a:r>
            <a:r>
              <a:rPr lang="it-IT" b="1" dirty="0" err="1"/>
              <a:t>Boreto</a:t>
            </a:r>
            <a:endParaRPr lang="it-IT" b="1" dirty="0"/>
          </a:p>
        </p:txBody>
      </p:sp>
      <p:sp>
        <p:nvSpPr>
          <p:cNvPr id="3" name="Segnaposto contenuto 2"/>
          <p:cNvSpPr>
            <a:spLocks noGrp="1"/>
          </p:cNvSpPr>
          <p:nvPr>
            <p:ph idx="1"/>
          </p:nvPr>
        </p:nvSpPr>
        <p:spPr>
          <a:xfrm>
            <a:off x="323528" y="1196752"/>
            <a:ext cx="8589640" cy="5544616"/>
          </a:xfrm>
        </p:spPr>
        <p:txBody>
          <a:bodyPr>
            <a:normAutofit fontScale="70000" lnSpcReduction="20000"/>
          </a:bodyPr>
          <a:lstStyle/>
          <a:p>
            <a:pPr marL="0" indent="0">
              <a:buNone/>
            </a:pPr>
            <a:r>
              <a:rPr lang="it-IT" i="1" dirty="0"/>
              <a:t>(per 6 persone) </a:t>
            </a:r>
          </a:p>
          <a:p>
            <a:pPr marL="0" indent="0">
              <a:buNone/>
            </a:pPr>
            <a:r>
              <a:rPr lang="it-IT" sz="4600" dirty="0"/>
              <a:t>1 fetta di asia' per persona, 1 fetta di cefali, per persona, 1 pezzo di rombo, 3 o 4 spicchi d'aglio, 1/2 bicchiere d'olio, 1 bicchiere di aceto di vino bianco, 1 bicchiere d'acqua bollente, sale grosso e pepe. </a:t>
            </a:r>
          </a:p>
          <a:p>
            <a:pPr marL="0" indent="0">
              <a:buNone/>
            </a:pPr>
            <a:r>
              <a:rPr lang="it-IT" sz="4600" dirty="0"/>
              <a:t>Versare l’olio in un tegame piuttosto largo (il pesce vi deve stare in un solo strato e non stretto). </a:t>
            </a:r>
          </a:p>
          <a:p>
            <a:pPr marL="0" indent="0">
              <a:buNone/>
            </a:pPr>
            <a:r>
              <a:rPr lang="it-IT" sz="4600" dirty="0"/>
              <a:t>Mettere il tegame a fuoco vivo e aggiungere l’aglio che deve rimanere nell’olio fino a diventare carbone; quando dal tegame si leverà un fumo bianco, togliere gli spicchi ormai bruciati e disporre nel tegame il pesce ben asciutto, far rosolare a</a:t>
            </a:r>
          </a:p>
        </p:txBody>
      </p:sp>
    </p:spTree>
    <p:extLst>
      <p:ext uri="{BB962C8B-B14F-4D97-AF65-F5344CB8AC3E}">
        <p14:creationId xmlns:p14="http://schemas.microsoft.com/office/powerpoint/2010/main" val="1390193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692696"/>
            <a:ext cx="8291264" cy="5433467"/>
          </a:xfrm>
        </p:spPr>
        <p:txBody>
          <a:bodyPr>
            <a:normAutofit/>
          </a:bodyPr>
          <a:lstStyle/>
          <a:p>
            <a:pPr marL="0" indent="0">
              <a:buNone/>
            </a:pPr>
            <a:r>
              <a:rPr lang="it-IT" dirty="0"/>
              <a:t>fuoco vivace, scuotendo ogni tanto per girare i pezzi che così si coloreranno da tutti i lati, quindi aggiungere l’aceto, l’acqua bollente, il sale grosso, pepe, coprire il tegame e far bollire ancora per una decina di minuti affinché si insaporisca. </a:t>
            </a:r>
          </a:p>
          <a:p>
            <a:pPr marL="0" indent="0">
              <a:buNone/>
            </a:pPr>
            <a:r>
              <a:rPr lang="it-IT" dirty="0"/>
              <a:t>Quindi si controlla la densità del sugo che non deve essere troppo liquido . </a:t>
            </a:r>
          </a:p>
          <a:p>
            <a:pPr marL="0" indent="0">
              <a:buNone/>
            </a:pPr>
            <a:r>
              <a:rPr lang="it-IT" dirty="0"/>
              <a:t>Mentre si prepara il boreto preparare anche una polenta morbida bianca. </a:t>
            </a:r>
          </a:p>
        </p:txBody>
      </p:sp>
    </p:spTree>
    <p:extLst>
      <p:ext uri="{BB962C8B-B14F-4D97-AF65-F5344CB8AC3E}">
        <p14:creationId xmlns:p14="http://schemas.microsoft.com/office/powerpoint/2010/main" val="53232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en-US" b="1" dirty="0">
                <a:solidFill>
                  <a:schemeClr val="tx2"/>
                </a:solidFill>
              </a:rPr>
              <a:t>One of the recipes for </a:t>
            </a:r>
            <a:r>
              <a:rPr lang="en-US" b="1" dirty="0" err="1">
                <a:solidFill>
                  <a:schemeClr val="tx2"/>
                </a:solidFill>
              </a:rPr>
              <a:t>Boreto</a:t>
            </a:r>
            <a:endParaRPr lang="it-IT" b="1" dirty="0">
              <a:solidFill>
                <a:schemeClr val="tx2"/>
              </a:solidFill>
            </a:endParaRPr>
          </a:p>
        </p:txBody>
      </p:sp>
      <p:sp>
        <p:nvSpPr>
          <p:cNvPr id="3" name="Segnaposto contenuto 2"/>
          <p:cNvSpPr>
            <a:spLocks noGrp="1"/>
          </p:cNvSpPr>
          <p:nvPr>
            <p:ph idx="1"/>
          </p:nvPr>
        </p:nvSpPr>
        <p:spPr>
          <a:xfrm>
            <a:off x="457200" y="1124744"/>
            <a:ext cx="8229600" cy="5001419"/>
          </a:xfrm>
        </p:spPr>
        <p:txBody>
          <a:bodyPr>
            <a:noAutofit/>
          </a:bodyPr>
          <a:lstStyle/>
          <a:p>
            <a:pPr marL="0" indent="0">
              <a:buNone/>
            </a:pPr>
            <a:r>
              <a:rPr lang="en-US" sz="2400" dirty="0">
                <a:solidFill>
                  <a:schemeClr val="tx2"/>
                </a:solidFill>
              </a:rPr>
              <a:t>(</a:t>
            </a:r>
            <a:r>
              <a:rPr lang="en-US" sz="2400" i="1" dirty="0">
                <a:solidFill>
                  <a:schemeClr val="tx2"/>
                </a:solidFill>
              </a:rPr>
              <a:t>for 6 people</a:t>
            </a:r>
            <a:r>
              <a:rPr lang="en-US" sz="2400" dirty="0">
                <a:solidFill>
                  <a:schemeClr val="tx2"/>
                </a:solidFill>
              </a:rPr>
              <a:t>) </a:t>
            </a:r>
          </a:p>
          <a:p>
            <a:pPr marL="0" indent="0">
              <a:buNone/>
            </a:pPr>
            <a:r>
              <a:rPr lang="en-US" dirty="0">
                <a:solidFill>
                  <a:schemeClr val="tx2"/>
                </a:solidFill>
              </a:rPr>
              <a:t>1 slice of fish </a:t>
            </a:r>
            <a:r>
              <a:rPr lang="en-US" dirty="0" err="1">
                <a:solidFill>
                  <a:schemeClr val="tx2"/>
                </a:solidFill>
              </a:rPr>
              <a:t>asià</a:t>
            </a:r>
            <a:r>
              <a:rPr lang="en-US" dirty="0">
                <a:solidFill>
                  <a:schemeClr val="tx2"/>
                </a:solidFill>
              </a:rPr>
              <a:t> per person, 1 slice of mullet,  per person, 1 piece of turbot, 3 or 4 cloves of garlic, 1/2 glass of oil , 1 glass of white wine vinegar, 1 glass of boiling water, coarse salt and  pepper. </a:t>
            </a:r>
          </a:p>
          <a:p>
            <a:pPr marL="0" indent="0">
              <a:buNone/>
            </a:pPr>
            <a:r>
              <a:rPr lang="en-US" dirty="0">
                <a:solidFill>
                  <a:schemeClr val="tx2"/>
                </a:solidFill>
              </a:rPr>
              <a:t>Pour the oil into a rather large pan (the fish must be in only one layer and not tight). Put the pan on high heat and add the garlic which must remain in the oil until it becomes charcoal; </a:t>
            </a:r>
            <a:endParaRPr lang="it-IT" dirty="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904656"/>
          </a:xfrm>
        </p:spPr>
        <p:txBody>
          <a:bodyPr>
            <a:normAutofit/>
          </a:bodyPr>
          <a:lstStyle/>
          <a:p>
            <a:pPr marL="0" indent="0">
              <a:buNone/>
            </a:pPr>
            <a:r>
              <a:rPr lang="en-US" dirty="0">
                <a:solidFill>
                  <a:schemeClr val="tx2"/>
                </a:solidFill>
              </a:rPr>
              <a:t>when white smoke rises from the pan, remove the now burnt wedges and place the dried fish in the pan, brown over high heat, shaking occasionally to turn the pieces so that they will brown on all sides, then add the vinegar, boiling water, coarse salt, pepper, cover the pan and boil for another ten minutes to get the flavor. Then the density of the sauce is checked, which must not be too liquid. </a:t>
            </a:r>
          </a:p>
          <a:p>
            <a:pPr marL="0" indent="0">
              <a:buNone/>
            </a:pPr>
            <a:r>
              <a:rPr lang="en-US" dirty="0">
                <a:solidFill>
                  <a:schemeClr val="tx2"/>
                </a:solidFill>
              </a:rPr>
              <a:t>While preparing the </a:t>
            </a:r>
            <a:r>
              <a:rPr lang="en-US" dirty="0" err="1">
                <a:solidFill>
                  <a:schemeClr val="tx2"/>
                </a:solidFill>
              </a:rPr>
              <a:t>boreto</a:t>
            </a:r>
            <a:r>
              <a:rPr lang="en-US" dirty="0">
                <a:solidFill>
                  <a:schemeClr val="tx2"/>
                </a:solidFill>
              </a:rPr>
              <a:t>, also prepare a soft white polenta.</a:t>
            </a:r>
            <a:endParaRPr lang="it-IT" dirty="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Grado, un po’ di storia</a:t>
            </a:r>
          </a:p>
        </p:txBody>
      </p:sp>
      <p:sp>
        <p:nvSpPr>
          <p:cNvPr id="3" name="Segnaposto contenuto 2"/>
          <p:cNvSpPr>
            <a:spLocks noGrp="1"/>
          </p:cNvSpPr>
          <p:nvPr>
            <p:ph idx="1"/>
          </p:nvPr>
        </p:nvSpPr>
        <p:spPr>
          <a:xfrm>
            <a:off x="457200" y="1417638"/>
            <a:ext cx="8229600" cy="4857403"/>
          </a:xfrm>
        </p:spPr>
        <p:txBody>
          <a:bodyPr>
            <a:normAutofit fontScale="92500" lnSpcReduction="20000"/>
          </a:bodyPr>
          <a:lstStyle/>
          <a:p>
            <a:r>
              <a:rPr lang="it-IT" b="1" dirty="0"/>
              <a:t>Grado però non è solo esempio di gastronomia della grande tradizione italiana. La Città infatti vanta una storia importante, che ce la ricorda addirittura come una </a:t>
            </a:r>
            <a:r>
              <a:rPr lang="it-IT" b="1" i="1" dirty="0"/>
              <a:t>Prima Venezia</a:t>
            </a:r>
            <a:r>
              <a:rPr lang="it-IT" b="1" dirty="0"/>
              <a:t>. </a:t>
            </a:r>
          </a:p>
          <a:p>
            <a:r>
              <a:rPr lang="it-IT" b="1" dirty="0"/>
              <a:t>Dall’anno 452, quando molti abitanti si trasferiscono sulle isole per sfuggire alle orde degli Unni guidati da Attila, la Città crebbe fino ad assumere grande importanza con il trasferimento della sede del Patriarcato dalla vicina Aquileia e con la costruzione alla fine del VI° secolo d.c. delle maestose Basiliche di Sant’Eufemia e di Santa Maria delle Grazie. </a:t>
            </a:r>
          </a:p>
          <a:p>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chemeClr val="tx2"/>
                </a:solidFill>
              </a:rPr>
              <a:t>Grado, a bit of </a:t>
            </a:r>
            <a:r>
              <a:rPr lang="it-IT" b="1" dirty="0" err="1">
                <a:solidFill>
                  <a:schemeClr val="tx2"/>
                </a:solidFill>
              </a:rPr>
              <a:t>History</a:t>
            </a:r>
            <a:endParaRPr lang="it-IT" b="1" dirty="0">
              <a:solidFill>
                <a:schemeClr val="tx2"/>
              </a:solidFill>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r>
              <a:rPr lang="en-US" b="1" dirty="0">
                <a:solidFill>
                  <a:schemeClr val="tx2"/>
                </a:solidFill>
              </a:rPr>
              <a:t>However, </a:t>
            </a:r>
            <a:r>
              <a:rPr lang="en-US" b="1" dirty="0" err="1">
                <a:solidFill>
                  <a:schemeClr val="tx2"/>
                </a:solidFill>
              </a:rPr>
              <a:t>Grado</a:t>
            </a:r>
            <a:r>
              <a:rPr lang="en-US" b="1" dirty="0">
                <a:solidFill>
                  <a:schemeClr val="tx2"/>
                </a:solidFill>
              </a:rPr>
              <a:t> is not only an example of gastronomy of the great Italian tradition. The city in fact boasts an important history, which even reminds us of it as a First Venice. </a:t>
            </a:r>
          </a:p>
          <a:p>
            <a:r>
              <a:rPr lang="en-US" b="1" dirty="0">
                <a:solidFill>
                  <a:schemeClr val="tx2"/>
                </a:solidFill>
              </a:rPr>
              <a:t>From the year 452, when many inhabitants moved to the islands to escape the hordes of the Huns led by Attila, the city grew to take on great importance with the transfer of the seat of the Patriarchate from nearby Aquileia and with the construction at the end of the 6th century. A.D of the majestic Basilicas of </a:t>
            </a:r>
            <a:r>
              <a:rPr lang="en-US" b="1" dirty="0" err="1">
                <a:solidFill>
                  <a:schemeClr val="tx2"/>
                </a:solidFill>
              </a:rPr>
              <a:t>Sant’Eufemia</a:t>
            </a:r>
            <a:r>
              <a:rPr lang="en-US" b="1" dirty="0">
                <a:solidFill>
                  <a:schemeClr val="tx2"/>
                </a:solidFill>
              </a:rPr>
              <a:t> and Santa Maria </a:t>
            </a:r>
            <a:r>
              <a:rPr lang="en-US" b="1" dirty="0" err="1">
                <a:solidFill>
                  <a:schemeClr val="tx2"/>
                </a:solidFill>
              </a:rPr>
              <a:t>delle</a:t>
            </a:r>
            <a:r>
              <a:rPr lang="en-US" b="1" dirty="0">
                <a:solidFill>
                  <a:schemeClr val="tx2"/>
                </a:solidFill>
              </a:rPr>
              <a:t> Grazie.</a:t>
            </a:r>
            <a:endParaRPr lang="it-IT" b="1"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Basilica di Santa Eufemia</a:t>
            </a:r>
          </a:p>
        </p:txBody>
      </p:sp>
      <p:pic>
        <p:nvPicPr>
          <p:cNvPr id="4" name="Segnaposto contenuto 3" descr="Santa Eufemia.JPG"/>
          <p:cNvPicPr>
            <a:picLocks noGrp="1" noChangeAspect="1"/>
          </p:cNvPicPr>
          <p:nvPr>
            <p:ph idx="1"/>
          </p:nvPr>
        </p:nvPicPr>
        <p:blipFill>
          <a:blip r:embed="rId2" cstate="print"/>
          <a:stretch>
            <a:fillRect/>
          </a:stretch>
        </p:blipFill>
        <p:spPr>
          <a:xfrm>
            <a:off x="926022" y="1417638"/>
            <a:ext cx="7291956" cy="48483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19256" cy="1340643"/>
          </a:xfrm>
        </p:spPr>
        <p:txBody>
          <a:bodyPr>
            <a:noAutofit/>
          </a:bodyPr>
          <a:lstStyle/>
          <a:p>
            <a:r>
              <a:rPr lang="it-IT" sz="4000" b="1" i="1" dirty="0"/>
              <a:t>Casone</a:t>
            </a:r>
            <a:br>
              <a:rPr lang="it-IT" sz="2400" b="1" i="1" dirty="0"/>
            </a:br>
            <a:r>
              <a:rPr lang="it-IT" sz="2400" b="1" i="1" dirty="0"/>
              <a:t>abitazione tipica dei pescatori lagunari </a:t>
            </a:r>
            <a:r>
              <a:rPr lang="en-US" sz="2400" b="1" i="1" dirty="0"/>
              <a:t>                                              </a:t>
            </a:r>
            <a:r>
              <a:rPr lang="en-US" sz="2400" b="1" i="1" dirty="0">
                <a:solidFill>
                  <a:schemeClr val="tx2"/>
                </a:solidFill>
              </a:rPr>
              <a:t>typical home of the lagoon fishermen</a:t>
            </a:r>
            <a:endParaRPr lang="it-IT" sz="2400" b="1" i="1" dirty="0">
              <a:solidFill>
                <a:schemeClr val="tx2"/>
              </a:solidFill>
            </a:endParaRPr>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4078" y="1844824"/>
            <a:ext cx="5905500" cy="4495800"/>
          </a:xfrm>
        </p:spPr>
      </p:pic>
    </p:spTree>
    <p:extLst>
      <p:ext uri="{BB962C8B-B14F-4D97-AF65-F5344CB8AC3E}">
        <p14:creationId xmlns:p14="http://schemas.microsoft.com/office/powerpoint/2010/main" val="4124103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Battistero - </a:t>
            </a:r>
            <a:r>
              <a:rPr lang="it-IT" b="1" dirty="0" err="1"/>
              <a:t>Baptistery</a:t>
            </a:r>
            <a:endParaRPr lang="it-IT" b="1" dirty="0"/>
          </a:p>
        </p:txBody>
      </p:sp>
      <p:pic>
        <p:nvPicPr>
          <p:cNvPr id="4" name="Segnaposto contenuto 3" descr="Battistero.jpg"/>
          <p:cNvPicPr>
            <a:picLocks noGrp="1" noChangeAspect="1"/>
          </p:cNvPicPr>
          <p:nvPr>
            <p:ph idx="1"/>
          </p:nvPr>
        </p:nvPicPr>
        <p:blipFill>
          <a:blip r:embed="rId2" cstate="print"/>
          <a:stretch>
            <a:fillRect/>
          </a:stretch>
        </p:blipFill>
        <p:spPr>
          <a:xfrm>
            <a:off x="2627784" y="1234645"/>
            <a:ext cx="4217516" cy="562335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Santa Maria delle Grazie</a:t>
            </a:r>
          </a:p>
        </p:txBody>
      </p:sp>
      <p:pic>
        <p:nvPicPr>
          <p:cNvPr id="4" name="Segnaposto contenuto 3" descr="Grado-santa-maria-grazie.jpg"/>
          <p:cNvPicPr>
            <a:picLocks noGrp="1" noChangeAspect="1"/>
          </p:cNvPicPr>
          <p:nvPr>
            <p:ph idx="1"/>
          </p:nvPr>
        </p:nvPicPr>
        <p:blipFill>
          <a:blip r:embed="rId2" cstate="print"/>
          <a:stretch>
            <a:fillRect/>
          </a:stretch>
        </p:blipFill>
        <p:spPr>
          <a:xfrm>
            <a:off x="2535250" y="1268760"/>
            <a:ext cx="4196990" cy="559598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43000"/>
          </a:xfrm>
        </p:spPr>
        <p:txBody>
          <a:bodyPr>
            <a:normAutofit/>
          </a:bodyPr>
          <a:lstStyle/>
          <a:p>
            <a:r>
              <a:rPr lang="it-IT" sz="4000" b="1" dirty="0"/>
              <a:t>Biagio MARIN</a:t>
            </a:r>
            <a:br>
              <a:rPr lang="it-IT" b="1" dirty="0"/>
            </a:br>
            <a:r>
              <a:rPr lang="it-IT" sz="2700" b="1" dirty="0"/>
              <a:t>Grado 29.06.1891 – 24.12.1985</a:t>
            </a:r>
          </a:p>
        </p:txBody>
      </p:sp>
      <p:pic>
        <p:nvPicPr>
          <p:cNvPr id="1028" name="Picture 4" descr="C:\Users\Salvatore\Desktop\Biagio_Marin.jpg"/>
          <p:cNvPicPr>
            <a:picLocks noGrp="1" noChangeAspect="1" noChangeArrowheads="1"/>
          </p:cNvPicPr>
          <p:nvPr>
            <p:ph idx="1"/>
          </p:nvPr>
        </p:nvPicPr>
        <p:blipFill>
          <a:blip r:embed="rId2" cstate="print"/>
          <a:srcRect/>
          <a:stretch>
            <a:fillRect/>
          </a:stretch>
        </p:blipFill>
        <p:spPr bwMode="auto">
          <a:xfrm>
            <a:off x="2987824" y="3212976"/>
            <a:ext cx="2880320" cy="2880320"/>
          </a:xfrm>
          <a:prstGeom prst="rect">
            <a:avLst/>
          </a:prstGeom>
          <a:noFill/>
        </p:spPr>
      </p:pic>
      <p:sp>
        <p:nvSpPr>
          <p:cNvPr id="4" name="Rettangolo 3"/>
          <p:cNvSpPr/>
          <p:nvPr/>
        </p:nvSpPr>
        <p:spPr>
          <a:xfrm>
            <a:off x="395536" y="1628800"/>
            <a:ext cx="8064896" cy="1200329"/>
          </a:xfrm>
          <a:prstGeom prst="rect">
            <a:avLst/>
          </a:prstGeom>
        </p:spPr>
        <p:txBody>
          <a:bodyPr wrap="square">
            <a:spAutoFit/>
          </a:bodyPr>
          <a:lstStyle/>
          <a:p>
            <a:r>
              <a:rPr lang="it-IT" sz="3600" b="1" dirty="0"/>
              <a:t>Non si può parlare di Grado senza citare  Biagio MARIN  e le sue poesie dialettali.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900" b="1" dirty="0">
                <a:solidFill>
                  <a:schemeClr val="tx2"/>
                </a:solidFill>
              </a:rPr>
              <a:t>Biagio MARIN                                   </a:t>
            </a:r>
            <a:r>
              <a:rPr lang="it-IT" sz="3600" b="1" dirty="0">
                <a:solidFill>
                  <a:schemeClr val="tx2"/>
                </a:solidFill>
              </a:rPr>
              <a:t>Grado 29.06.1891 - 24.12.1985</a:t>
            </a:r>
          </a:p>
        </p:txBody>
      </p:sp>
      <p:sp>
        <p:nvSpPr>
          <p:cNvPr id="3" name="Segnaposto contenuto 2"/>
          <p:cNvSpPr>
            <a:spLocks noGrp="1"/>
          </p:cNvSpPr>
          <p:nvPr>
            <p:ph idx="1"/>
          </p:nvPr>
        </p:nvSpPr>
        <p:spPr>
          <a:xfrm>
            <a:off x="457200" y="1916832"/>
            <a:ext cx="8435280" cy="1252735"/>
          </a:xfrm>
        </p:spPr>
        <p:txBody>
          <a:bodyPr/>
          <a:lstStyle/>
          <a:p>
            <a:pPr algn="ctr">
              <a:buNone/>
            </a:pPr>
            <a:r>
              <a:rPr lang="en-US" b="1" dirty="0">
                <a:solidFill>
                  <a:schemeClr val="tx2"/>
                </a:solidFill>
              </a:rPr>
              <a:t>We cannot talk about </a:t>
            </a:r>
            <a:r>
              <a:rPr lang="en-US" b="1" dirty="0" err="1">
                <a:solidFill>
                  <a:schemeClr val="tx2"/>
                </a:solidFill>
              </a:rPr>
              <a:t>Grado</a:t>
            </a:r>
            <a:r>
              <a:rPr lang="en-US" b="1" dirty="0">
                <a:solidFill>
                  <a:schemeClr val="tx2"/>
                </a:solidFill>
              </a:rPr>
              <a:t> without mentioning </a:t>
            </a:r>
            <a:r>
              <a:rPr lang="en-US" b="1" dirty="0" err="1">
                <a:solidFill>
                  <a:schemeClr val="tx2"/>
                </a:solidFill>
              </a:rPr>
              <a:t>Biagio</a:t>
            </a:r>
            <a:r>
              <a:rPr lang="en-US" b="1" dirty="0">
                <a:solidFill>
                  <a:schemeClr val="tx2"/>
                </a:solidFill>
              </a:rPr>
              <a:t> MARIN and his dialectal poems</a:t>
            </a:r>
            <a:r>
              <a:rPr lang="en-US" dirty="0">
                <a:solidFill>
                  <a:schemeClr val="tx2"/>
                </a:solidFill>
              </a:rPr>
              <a:t>.</a:t>
            </a:r>
          </a:p>
          <a:p>
            <a:pPr algn="ctr">
              <a:buNone/>
            </a:pPr>
            <a:endParaRPr lang="it-IT" dirty="0"/>
          </a:p>
        </p:txBody>
      </p:sp>
      <p:pic>
        <p:nvPicPr>
          <p:cNvPr id="4" name="Immagine 3" descr="Biagio_Marin.jpg"/>
          <p:cNvPicPr>
            <a:picLocks noChangeAspect="1"/>
          </p:cNvPicPr>
          <p:nvPr/>
        </p:nvPicPr>
        <p:blipFill>
          <a:blip r:embed="rId2" cstate="print"/>
          <a:stretch>
            <a:fillRect/>
          </a:stretch>
        </p:blipFill>
        <p:spPr>
          <a:xfrm>
            <a:off x="2915816" y="3173549"/>
            <a:ext cx="3056917" cy="305691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Video</a:t>
            </a:r>
          </a:p>
        </p:txBody>
      </p:sp>
      <p:sp>
        <p:nvSpPr>
          <p:cNvPr id="3" name="Segnaposto contenuto 2"/>
          <p:cNvSpPr>
            <a:spLocks noGrp="1"/>
          </p:cNvSpPr>
          <p:nvPr>
            <p:ph idx="1"/>
          </p:nvPr>
        </p:nvSpPr>
        <p:spPr/>
        <p:txBody>
          <a:bodyPr>
            <a:normAutofit lnSpcReduction="10000"/>
          </a:bodyPr>
          <a:lstStyle/>
          <a:p>
            <a:r>
              <a:rPr lang="it-IT" b="1" dirty="0"/>
              <a:t>Lo chef - pescatore Francesco PADOVAN, ci mostrerà come preparare un buon boreto di pesce misto, cefalo bosega – orata e rombo. Raccomanda di squamare bene il cefalo ed a seguire le varie fasi della cottura del pesce e la preparazione della polenta bianca </a:t>
            </a:r>
            <a:r>
              <a:rPr lang="it-IT" dirty="0"/>
              <a:t>.  </a:t>
            </a:r>
          </a:p>
          <a:p>
            <a:r>
              <a:rPr lang="it-IT" b="1" dirty="0"/>
              <a:t>L’artista gradese, Dino FACCHINETTI, reciterà una poesia di Biagio MARIN (poeta dialettale).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chemeClr val="tx2"/>
                </a:solidFill>
              </a:rPr>
              <a:t>Videos</a:t>
            </a:r>
            <a:endParaRPr lang="it-IT" b="1" dirty="0">
              <a:solidFill>
                <a:schemeClr val="tx2"/>
              </a:solidFill>
            </a:endParaRPr>
          </a:p>
        </p:txBody>
      </p:sp>
      <p:sp>
        <p:nvSpPr>
          <p:cNvPr id="3" name="Segnaposto contenuto 2"/>
          <p:cNvSpPr>
            <a:spLocks noGrp="1"/>
          </p:cNvSpPr>
          <p:nvPr>
            <p:ph idx="1"/>
          </p:nvPr>
        </p:nvSpPr>
        <p:spPr/>
        <p:txBody>
          <a:bodyPr>
            <a:normAutofit/>
          </a:bodyPr>
          <a:lstStyle/>
          <a:p>
            <a:r>
              <a:rPr lang="en-US" b="1" dirty="0">
                <a:solidFill>
                  <a:schemeClr val="tx2"/>
                </a:solidFill>
              </a:rPr>
              <a:t>The chef - fisherman Francesco PADOVAN, will show us how to prepare a good mixed fish </a:t>
            </a:r>
            <a:r>
              <a:rPr lang="en-US" b="1" dirty="0" err="1">
                <a:solidFill>
                  <a:schemeClr val="tx2"/>
                </a:solidFill>
              </a:rPr>
              <a:t>boreto</a:t>
            </a:r>
            <a:r>
              <a:rPr lang="en-US" b="1" dirty="0">
                <a:solidFill>
                  <a:schemeClr val="tx2"/>
                </a:solidFill>
              </a:rPr>
              <a:t>, mullet - sea bream and turbot. He recommends scaling the mullet well, following the various stages of cooking the fish and preparing the white polenta.    </a:t>
            </a:r>
          </a:p>
          <a:p>
            <a:r>
              <a:rPr lang="en-US" b="1" dirty="0">
                <a:solidFill>
                  <a:schemeClr val="tx2"/>
                </a:solidFill>
              </a:rPr>
              <a:t>The artist, Dino FACCHINETTI, will recite a poem by </a:t>
            </a:r>
            <a:r>
              <a:rPr lang="en-US" b="1" dirty="0" err="1">
                <a:solidFill>
                  <a:schemeClr val="tx2"/>
                </a:solidFill>
              </a:rPr>
              <a:t>Biagio</a:t>
            </a:r>
            <a:r>
              <a:rPr lang="en-US" b="1" dirty="0">
                <a:solidFill>
                  <a:schemeClr val="tx2"/>
                </a:solidFill>
              </a:rPr>
              <a:t> MARIN (dialect poet).</a:t>
            </a:r>
            <a:endParaRPr lang="it-IT" b="1" dirty="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a:t>DOMANDE - </a:t>
            </a:r>
            <a:r>
              <a:rPr lang="it-IT" b="1" i="1" dirty="0">
                <a:solidFill>
                  <a:schemeClr val="tx2"/>
                </a:solidFill>
              </a:rPr>
              <a:t>QUESTIONS</a:t>
            </a:r>
          </a:p>
        </p:txBody>
      </p:sp>
      <p:sp>
        <p:nvSpPr>
          <p:cNvPr id="3" name="Segnaposto contenuto 2"/>
          <p:cNvSpPr>
            <a:spLocks noGrp="1"/>
          </p:cNvSpPr>
          <p:nvPr>
            <p:ph idx="1"/>
          </p:nvPr>
        </p:nvSpPr>
        <p:spPr/>
        <p:txBody>
          <a:bodyPr/>
          <a:lstStyle/>
          <a:p>
            <a:pPr marL="0" indent="0" algn="ctr">
              <a:buNone/>
            </a:pPr>
            <a:r>
              <a:rPr lang="it-IT" sz="4400" b="1" i="1" dirty="0"/>
              <a:t>Consulenti</a:t>
            </a:r>
            <a:r>
              <a:rPr lang="it-IT" sz="4400" b="1" i="1" dirty="0">
                <a:solidFill>
                  <a:schemeClr val="tx2"/>
                </a:solidFill>
              </a:rPr>
              <a:t> –</a:t>
            </a:r>
            <a:r>
              <a:rPr lang="it-IT" sz="4400" b="1" i="1" dirty="0" err="1">
                <a:solidFill>
                  <a:schemeClr val="tx2"/>
                </a:solidFill>
              </a:rPr>
              <a:t>Consultants</a:t>
            </a:r>
            <a:endParaRPr lang="it-IT" sz="4400" b="1" i="1" dirty="0">
              <a:solidFill>
                <a:schemeClr val="tx2"/>
              </a:solidFill>
            </a:endParaRPr>
          </a:p>
          <a:p>
            <a:pPr algn="ctr"/>
            <a:endParaRPr lang="it-IT" b="1" dirty="0"/>
          </a:p>
          <a:p>
            <a:r>
              <a:rPr lang="it-IT" b="1" dirty="0"/>
              <a:t>Michela PADOVAN “</a:t>
            </a:r>
            <a:r>
              <a:rPr lang="it-IT" b="1" i="1" dirty="0"/>
              <a:t>CORALLO </a:t>
            </a:r>
            <a:r>
              <a:rPr lang="it-IT" b="1" i="1" dirty="0" err="1"/>
              <a:t>Restaurant</a:t>
            </a:r>
            <a:r>
              <a:rPr lang="it-IT" b="1" dirty="0"/>
              <a:t>” in AQUILEIA,</a:t>
            </a:r>
          </a:p>
          <a:p>
            <a:endParaRPr lang="it-IT" b="1" dirty="0"/>
          </a:p>
          <a:p>
            <a:r>
              <a:rPr lang="it-IT" b="1" dirty="0"/>
              <a:t>Allan TARLAO “</a:t>
            </a:r>
            <a:r>
              <a:rPr lang="it-IT" b="1" i="1" dirty="0"/>
              <a:t>Tavernetta All'ANDRONA</a:t>
            </a:r>
            <a:r>
              <a:rPr lang="it-IT" b="1" dirty="0"/>
              <a:t>” in GRADO.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359024"/>
          </a:xfrm>
        </p:spPr>
        <p:txBody>
          <a:bodyPr>
            <a:noAutofit/>
          </a:bodyPr>
          <a:lstStyle/>
          <a:p>
            <a:r>
              <a:rPr lang="it-IT" sz="4000" b="1" i="1" dirty="0" err="1"/>
              <a:t>Laveso</a:t>
            </a:r>
            <a:br>
              <a:rPr lang="it-IT" sz="3200" b="1" i="1" dirty="0"/>
            </a:br>
            <a:r>
              <a:rPr lang="it-IT" sz="3200" b="1" i="1" dirty="0"/>
              <a:t>pentola profonda in ghisa</a:t>
            </a:r>
            <a:br>
              <a:rPr lang="it-IT" sz="3200" b="1" i="1" dirty="0"/>
            </a:br>
            <a:r>
              <a:rPr lang="it-IT" sz="3200" b="1" i="1" dirty="0" err="1">
                <a:solidFill>
                  <a:schemeClr val="tx2"/>
                </a:solidFill>
              </a:rPr>
              <a:t>Laveso</a:t>
            </a:r>
            <a:r>
              <a:rPr lang="it-IT" sz="3200" b="1" i="1" dirty="0">
                <a:solidFill>
                  <a:schemeClr val="tx2"/>
                </a:solidFill>
              </a:rPr>
              <a:t>, </a:t>
            </a:r>
            <a:r>
              <a:rPr lang="it-IT" sz="3200" b="1" i="1" dirty="0" err="1">
                <a:solidFill>
                  <a:schemeClr val="tx2"/>
                </a:solidFill>
              </a:rPr>
              <a:t>deep</a:t>
            </a:r>
            <a:r>
              <a:rPr lang="it-IT" sz="3200" b="1" i="1" dirty="0">
                <a:solidFill>
                  <a:schemeClr val="tx2"/>
                </a:solidFill>
              </a:rPr>
              <a:t> cast </a:t>
            </a:r>
            <a:r>
              <a:rPr lang="it-IT" sz="3200" b="1" i="1" dirty="0" err="1">
                <a:solidFill>
                  <a:schemeClr val="tx2"/>
                </a:solidFill>
              </a:rPr>
              <a:t>iron</a:t>
            </a:r>
            <a:r>
              <a:rPr lang="it-IT" sz="3200" b="1" i="1" dirty="0">
                <a:solidFill>
                  <a:schemeClr val="tx2"/>
                </a:solidFill>
              </a:rPr>
              <a:t> </a:t>
            </a:r>
            <a:r>
              <a:rPr lang="it-IT" sz="3200" b="1" i="1" dirty="0" err="1">
                <a:solidFill>
                  <a:schemeClr val="tx2"/>
                </a:solidFill>
              </a:rPr>
              <a:t>pot</a:t>
            </a:r>
            <a:r>
              <a:rPr lang="it-IT" sz="3200" b="1" i="1" dirty="0">
                <a:solidFill>
                  <a:schemeClr val="tx2"/>
                </a:solidFill>
              </a:rPr>
              <a:t> </a:t>
            </a:r>
            <a:endParaRPr lang="it-IT" sz="3200" dirty="0">
              <a:solidFill>
                <a:schemeClr val="tx2"/>
              </a:solidFill>
            </a:endParaRPr>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4548" y="2276872"/>
            <a:ext cx="5554903" cy="3888432"/>
          </a:xfrm>
        </p:spPr>
      </p:pic>
    </p:spTree>
    <p:extLst>
      <p:ext uri="{BB962C8B-B14F-4D97-AF65-F5344CB8AC3E}">
        <p14:creationId xmlns:p14="http://schemas.microsoft.com/office/powerpoint/2010/main" val="2791538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208912" cy="1728192"/>
          </a:xfrm>
        </p:spPr>
        <p:txBody>
          <a:bodyPr>
            <a:noAutofit/>
          </a:bodyPr>
          <a:lstStyle/>
          <a:p>
            <a:r>
              <a:rPr lang="it-IT" sz="4000" b="1" i="1" dirty="0" err="1"/>
              <a:t>Cugjaron</a:t>
            </a:r>
            <a:br>
              <a:rPr lang="it-IT" sz="2800" b="1" i="1" dirty="0"/>
            </a:br>
            <a:r>
              <a:rPr lang="it-IT" sz="2800" b="1" i="1" dirty="0"/>
              <a:t>pentola in rame o in alluminio, per polenta</a:t>
            </a:r>
            <a:br>
              <a:rPr lang="it-IT" sz="2800" b="1" i="1" dirty="0"/>
            </a:br>
            <a:r>
              <a:rPr lang="it-IT" sz="2800" b="1" i="1" dirty="0"/>
              <a:t>        </a:t>
            </a:r>
            <a:r>
              <a:rPr lang="it-IT" sz="2800" b="1" i="1" dirty="0" err="1">
                <a:solidFill>
                  <a:schemeClr val="tx2"/>
                </a:solidFill>
              </a:rPr>
              <a:t>copper</a:t>
            </a:r>
            <a:r>
              <a:rPr lang="it-IT" sz="2800" b="1" i="1" dirty="0">
                <a:solidFill>
                  <a:schemeClr val="tx2"/>
                </a:solidFill>
              </a:rPr>
              <a:t>  or </a:t>
            </a:r>
            <a:r>
              <a:rPr lang="it-IT" sz="2800" b="1" i="1" dirty="0" err="1">
                <a:solidFill>
                  <a:schemeClr val="tx2"/>
                </a:solidFill>
              </a:rPr>
              <a:t>aluminum</a:t>
            </a:r>
            <a:r>
              <a:rPr lang="it-IT" sz="2800" b="1" i="1" dirty="0">
                <a:solidFill>
                  <a:schemeClr val="tx2"/>
                </a:solidFill>
              </a:rPr>
              <a:t> </a:t>
            </a:r>
            <a:r>
              <a:rPr lang="it-IT" sz="2800" b="1" i="1" dirty="0" err="1">
                <a:solidFill>
                  <a:schemeClr val="tx2"/>
                </a:solidFill>
              </a:rPr>
              <a:t>pot</a:t>
            </a:r>
            <a:r>
              <a:rPr lang="it-IT" sz="2800" b="1" i="1" dirty="0">
                <a:solidFill>
                  <a:schemeClr val="tx2"/>
                </a:solidFill>
              </a:rPr>
              <a:t> for polenta</a:t>
            </a:r>
            <a:endParaRPr lang="it-IT" sz="2800" b="1" i="1" dirty="0"/>
          </a:p>
        </p:txBody>
      </p:sp>
      <p:pic>
        <p:nvPicPr>
          <p:cNvPr id="4" name="Segnaposto contenuto 3" descr="Cugjaron.JPG"/>
          <p:cNvPicPr>
            <a:picLocks noGrp="1" noChangeAspect="1"/>
          </p:cNvPicPr>
          <p:nvPr>
            <p:ph idx="1"/>
          </p:nvPr>
        </p:nvPicPr>
        <p:blipFill>
          <a:blip r:embed="rId3" cstate="print"/>
          <a:stretch>
            <a:fillRect/>
          </a:stretch>
        </p:blipFill>
        <p:spPr>
          <a:xfrm>
            <a:off x="2874764" y="2276872"/>
            <a:ext cx="3394472"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t>Boreto a la graisana</a:t>
            </a:r>
          </a:p>
        </p:txBody>
      </p:sp>
      <p:sp>
        <p:nvSpPr>
          <p:cNvPr id="3" name="Segnaposto contenuto 2"/>
          <p:cNvSpPr>
            <a:spLocks noGrp="1"/>
          </p:cNvSpPr>
          <p:nvPr>
            <p:ph idx="1"/>
          </p:nvPr>
        </p:nvSpPr>
        <p:spPr/>
        <p:txBody>
          <a:bodyPr>
            <a:normAutofit/>
          </a:bodyPr>
          <a:lstStyle/>
          <a:p>
            <a:pPr marL="0" indent="0">
              <a:buNone/>
            </a:pPr>
            <a:r>
              <a:rPr lang="it-IT" b="1" dirty="0"/>
              <a:t>Emblema di una vita fatta di mare e di pesca, nell’incantevole scenario della laguna, il </a:t>
            </a:r>
            <a:r>
              <a:rPr lang="it-IT" b="1" i="1" dirty="0"/>
              <a:t>“Boreto a la graisana”</a:t>
            </a:r>
            <a:r>
              <a:rPr lang="it-IT" b="1" dirty="0"/>
              <a:t> è una pietanza unica per la semplicità degli ingredienti e della preparazione, creata in origine dai pescatori della laguna e tramandata di generazione in generazione. Piatto fondamentale per la storia della gastronomia di Grado.</a:t>
            </a:r>
          </a:p>
        </p:txBody>
      </p:sp>
    </p:spTree>
    <p:extLst>
      <p:ext uri="{BB962C8B-B14F-4D97-AF65-F5344CB8AC3E}">
        <p14:creationId xmlns:p14="http://schemas.microsoft.com/office/powerpoint/2010/main" val="54927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chemeClr val="tx2"/>
                </a:solidFill>
              </a:rPr>
              <a:t>Boreto a la Graisana</a:t>
            </a:r>
          </a:p>
        </p:txBody>
      </p:sp>
      <p:sp>
        <p:nvSpPr>
          <p:cNvPr id="3" name="Segnaposto contenuto 2"/>
          <p:cNvSpPr>
            <a:spLocks noGrp="1"/>
          </p:cNvSpPr>
          <p:nvPr>
            <p:ph idx="1"/>
          </p:nvPr>
        </p:nvSpPr>
        <p:spPr/>
        <p:txBody>
          <a:bodyPr>
            <a:normAutofit/>
          </a:bodyPr>
          <a:lstStyle/>
          <a:p>
            <a:pPr marL="0" indent="0">
              <a:buNone/>
            </a:pPr>
            <a:r>
              <a:rPr lang="en-US" b="1" dirty="0">
                <a:solidFill>
                  <a:schemeClr val="tx2"/>
                </a:solidFill>
              </a:rPr>
              <a:t>Emblem of a life made of sea and fishing, in the enchanting scenery of the lagoon, the "</a:t>
            </a:r>
            <a:r>
              <a:rPr lang="en-US" b="1" dirty="0" err="1">
                <a:solidFill>
                  <a:schemeClr val="tx2"/>
                </a:solidFill>
              </a:rPr>
              <a:t>Boreto</a:t>
            </a:r>
            <a:r>
              <a:rPr lang="en-US" b="1" dirty="0">
                <a:solidFill>
                  <a:schemeClr val="tx2"/>
                </a:solidFill>
              </a:rPr>
              <a:t> a la </a:t>
            </a:r>
            <a:r>
              <a:rPr lang="en-US" b="1" dirty="0" err="1">
                <a:solidFill>
                  <a:schemeClr val="tx2"/>
                </a:solidFill>
              </a:rPr>
              <a:t>graisana</a:t>
            </a:r>
            <a:r>
              <a:rPr lang="en-US" b="1" dirty="0">
                <a:solidFill>
                  <a:schemeClr val="tx2"/>
                </a:solidFill>
              </a:rPr>
              <a:t>" is a unique dish for the simplicity of the ingredients and preparation, originally created by the fishermen of the lagoon and handed down from generation to generation. Fundamental dish for the history of gastronomy in </a:t>
            </a:r>
            <a:r>
              <a:rPr lang="en-US" b="1" dirty="0" err="1">
                <a:solidFill>
                  <a:schemeClr val="tx2"/>
                </a:solidFill>
              </a:rPr>
              <a:t>Grado</a:t>
            </a:r>
            <a:r>
              <a:rPr lang="en-US" b="1" dirty="0">
                <a:solidFill>
                  <a:schemeClr val="tx2"/>
                </a:solidFill>
              </a:rPr>
              <a:t>.</a:t>
            </a:r>
            <a:endParaRPr lang="it-IT" b="1"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t>Boreto,  un po’ di storia</a:t>
            </a:r>
          </a:p>
        </p:txBody>
      </p:sp>
      <p:sp>
        <p:nvSpPr>
          <p:cNvPr id="3" name="Segnaposto contenuto 2"/>
          <p:cNvSpPr>
            <a:spLocks noGrp="1"/>
          </p:cNvSpPr>
          <p:nvPr>
            <p:ph idx="1"/>
          </p:nvPr>
        </p:nvSpPr>
        <p:spPr/>
        <p:txBody>
          <a:bodyPr>
            <a:normAutofit/>
          </a:bodyPr>
          <a:lstStyle/>
          <a:p>
            <a:pPr marL="0" indent="0">
              <a:buNone/>
            </a:pPr>
            <a:r>
              <a:rPr lang="it-IT" b="1" dirty="0"/>
              <a:t>E’ noto che nelle isole la gente matura tradizioni tutte sue. Lungo le calli e nei campielli del centro storico, trattorie e ristoranti con i tavoli apparecchiati, nei giardini interni, propongono il meglio della cucina gradese, una lunga tradizione di sapori genuini e di ricette tramandate da generazione in generazione, in cui il pesce è il piatto principale.</a:t>
            </a:r>
          </a:p>
        </p:txBody>
      </p:sp>
    </p:spTree>
    <p:extLst>
      <p:ext uri="{BB962C8B-B14F-4D97-AF65-F5344CB8AC3E}">
        <p14:creationId xmlns:p14="http://schemas.microsoft.com/office/powerpoint/2010/main" val="214783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chemeClr val="tx2"/>
                </a:solidFill>
              </a:rPr>
              <a:t>Boreto</a:t>
            </a:r>
            <a:r>
              <a:rPr lang="it-IT" b="1" dirty="0">
                <a:solidFill>
                  <a:schemeClr val="tx2"/>
                </a:solidFill>
              </a:rPr>
              <a:t>, a </a:t>
            </a:r>
            <a:r>
              <a:rPr lang="it-IT" b="1" dirty="0" err="1">
                <a:solidFill>
                  <a:schemeClr val="tx2"/>
                </a:solidFill>
              </a:rPr>
              <a:t>little</a:t>
            </a:r>
            <a:r>
              <a:rPr lang="it-IT" b="1" dirty="0">
                <a:solidFill>
                  <a:schemeClr val="tx2"/>
                </a:solidFill>
              </a:rPr>
              <a:t> bit of </a:t>
            </a:r>
            <a:r>
              <a:rPr lang="it-IT" b="1" dirty="0" err="1">
                <a:solidFill>
                  <a:schemeClr val="tx2"/>
                </a:solidFill>
              </a:rPr>
              <a:t>history</a:t>
            </a:r>
            <a:endParaRPr lang="it-IT" b="1" dirty="0">
              <a:solidFill>
                <a:schemeClr val="tx2"/>
              </a:solidFill>
            </a:endParaRPr>
          </a:p>
        </p:txBody>
      </p:sp>
      <p:sp>
        <p:nvSpPr>
          <p:cNvPr id="3" name="Segnaposto contenuto 2"/>
          <p:cNvSpPr>
            <a:spLocks noGrp="1"/>
          </p:cNvSpPr>
          <p:nvPr>
            <p:ph idx="1"/>
          </p:nvPr>
        </p:nvSpPr>
        <p:spPr/>
        <p:txBody>
          <a:bodyPr wrap="square">
            <a:normAutofit/>
          </a:bodyPr>
          <a:lstStyle/>
          <a:p>
            <a:pPr>
              <a:buNone/>
            </a:pPr>
            <a:r>
              <a:rPr lang="en-US" b="1" dirty="0">
                <a:solidFill>
                  <a:schemeClr val="tx2"/>
                </a:solidFill>
              </a:rPr>
              <a:t>It is well known that on the islands people have their own traditions. </a:t>
            </a:r>
          </a:p>
          <a:p>
            <a:pPr algn="just">
              <a:buNone/>
            </a:pPr>
            <a:r>
              <a:rPr lang="en-US" b="1" dirty="0">
                <a:solidFill>
                  <a:schemeClr val="tx2"/>
                </a:solidFill>
              </a:rPr>
              <a:t>Along the streets and squares of the historic center, the restaurants with tables set, offer the best of </a:t>
            </a:r>
            <a:r>
              <a:rPr lang="en-US" b="1" dirty="0" err="1">
                <a:solidFill>
                  <a:schemeClr val="tx2"/>
                </a:solidFill>
              </a:rPr>
              <a:t>Gradese</a:t>
            </a:r>
            <a:r>
              <a:rPr lang="en-US" b="1" dirty="0">
                <a:solidFill>
                  <a:schemeClr val="tx2"/>
                </a:solidFill>
              </a:rPr>
              <a:t> cuisine, a long tradition of genuine flavors and recipes handed down from generation to generation, in which fish is the main dish.</a:t>
            </a:r>
            <a:endParaRPr lang="it-IT" b="1" dirty="0">
              <a:solidFill>
                <a:schemeClr val="tx2"/>
              </a:solidFill>
            </a:endParaRPr>
          </a:p>
          <a:p>
            <a:pPr marL="0" indent="0">
              <a:buNone/>
            </a:pPr>
            <a:endParaRPr lang="it-IT" b="1"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err="1"/>
              <a:t>Boreto</a:t>
            </a:r>
            <a:r>
              <a:rPr lang="it-IT" sz="5400" b="1" dirty="0"/>
              <a:t> - 1</a:t>
            </a:r>
          </a:p>
        </p:txBody>
      </p:sp>
      <p:sp>
        <p:nvSpPr>
          <p:cNvPr id="3" name="Segnaposto contenuto 2"/>
          <p:cNvSpPr>
            <a:spLocks noGrp="1"/>
          </p:cNvSpPr>
          <p:nvPr>
            <p:ph idx="1"/>
          </p:nvPr>
        </p:nvSpPr>
        <p:spPr/>
        <p:txBody>
          <a:bodyPr>
            <a:normAutofit/>
          </a:bodyPr>
          <a:lstStyle/>
          <a:p>
            <a:pPr marL="0" indent="0">
              <a:buNone/>
            </a:pPr>
            <a:r>
              <a:rPr lang="it-IT" b="1" dirty="0"/>
              <a:t>Il Boreto, saporita zuppa di pesce, può essere preparato con una sola qualità di pesce oppure più qualità,  abbinato a polenta bianca. </a:t>
            </a:r>
          </a:p>
          <a:p>
            <a:pPr marL="0" indent="0">
              <a:buNone/>
            </a:pPr>
            <a:r>
              <a:rPr lang="it-IT" b="1" dirty="0"/>
              <a:t>Il </a:t>
            </a:r>
            <a:r>
              <a:rPr lang="it-IT" b="1" i="1" dirty="0"/>
              <a:t>boreto a la graisana </a:t>
            </a:r>
            <a:r>
              <a:rPr lang="it-IT" b="1" dirty="0"/>
              <a:t>risale certamente a prima della scoperta della America dato che la sua preparazione avviene </a:t>
            </a:r>
            <a:r>
              <a:rPr lang="it-IT" b="1" i="1" u="sng" dirty="0"/>
              <a:t>senza il pomodoro.</a:t>
            </a:r>
          </a:p>
          <a:p>
            <a:pPr marL="0" indent="0">
              <a:buNone/>
            </a:pPr>
            <a:endParaRPr lang="it-IT" b="1" i="1" u="sng" dirty="0"/>
          </a:p>
        </p:txBody>
      </p:sp>
    </p:spTree>
    <p:extLst>
      <p:ext uri="{BB962C8B-B14F-4D97-AF65-F5344CB8AC3E}">
        <p14:creationId xmlns:p14="http://schemas.microsoft.com/office/powerpoint/2010/main" val="203683237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1417</Words>
  <Application>Microsoft Macintosh PowerPoint</Application>
  <PresentationFormat>Presentazione su schermo (4:3)</PresentationFormat>
  <Paragraphs>76</Paragraphs>
  <Slides>26</Slides>
  <Notes>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26</vt:i4>
      </vt:variant>
    </vt:vector>
  </HeadingPairs>
  <TitlesOfParts>
    <vt:vector size="30" baseType="lpstr">
      <vt:lpstr>Brush Script MT</vt:lpstr>
      <vt:lpstr>Arial</vt:lpstr>
      <vt:lpstr>Calibri</vt:lpstr>
      <vt:lpstr>Tema di Office</vt:lpstr>
      <vt:lpstr>Uno dei piaceri della vita - One of the pleasures of life</vt:lpstr>
      <vt:lpstr>Casone abitazione tipica dei pescatori lagunari                                               typical home of the lagoon fishermen</vt:lpstr>
      <vt:lpstr>Laveso pentola profonda in ghisa Laveso, deep cast iron pot </vt:lpstr>
      <vt:lpstr>Cugjaron pentola in rame o in alluminio, per polenta         copper  or aluminum pot for polenta</vt:lpstr>
      <vt:lpstr>Boreto a la graisana</vt:lpstr>
      <vt:lpstr>Boreto a la Graisana</vt:lpstr>
      <vt:lpstr>Boreto,  un po’ di storia</vt:lpstr>
      <vt:lpstr>Boreto, a little bit of history</vt:lpstr>
      <vt:lpstr>Boreto - 1</vt:lpstr>
      <vt:lpstr>Boreto - 1</vt:lpstr>
      <vt:lpstr>Boreto - 2</vt:lpstr>
      <vt:lpstr>Boreto - 2</vt:lpstr>
      <vt:lpstr>Una delle ricette per il Boreto</vt:lpstr>
      <vt:lpstr>Presentazione standard di PowerPoint</vt:lpstr>
      <vt:lpstr>One of the recipes for Boreto</vt:lpstr>
      <vt:lpstr>Presentazione standard di PowerPoint</vt:lpstr>
      <vt:lpstr>Grado, un po’ di storia</vt:lpstr>
      <vt:lpstr>Grado, a bit of History</vt:lpstr>
      <vt:lpstr>Basilica di Santa Eufemia</vt:lpstr>
      <vt:lpstr>Battistero - Baptistery</vt:lpstr>
      <vt:lpstr>Santa Maria delle Grazie</vt:lpstr>
      <vt:lpstr>Biagio MARIN Grado 29.06.1891 – 24.12.1985</vt:lpstr>
      <vt:lpstr>Biagio MARIN                                   Grado 29.06.1891 - 24.12.1985</vt:lpstr>
      <vt:lpstr>Video</vt:lpstr>
      <vt:lpstr>Videos</vt:lpstr>
      <vt:lpstr>DOMANDE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Boreto a la graisana: la storia di Grado in un piatto</dc:title>
  <dc:creator>salvatore fronda</dc:creator>
  <cp:lastModifiedBy>Microsoft Office User</cp:lastModifiedBy>
  <cp:revision>181</cp:revision>
  <dcterms:created xsi:type="dcterms:W3CDTF">2013-03-18T17:24:59Z</dcterms:created>
  <dcterms:modified xsi:type="dcterms:W3CDTF">2021-04-29T18:03:34Z</dcterms:modified>
</cp:coreProperties>
</file>